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7" r:id="rId1"/>
  </p:sldMasterIdLst>
  <p:sldIdLst>
    <p:sldId id="256" r:id="rId2"/>
    <p:sldId id="257" r:id="rId3"/>
    <p:sldId id="260" r:id="rId4"/>
    <p:sldId id="267" r:id="rId5"/>
    <p:sldId id="268" r:id="rId6"/>
    <p:sldId id="269" r:id="rId7"/>
    <p:sldId id="271" r:id="rId8"/>
    <p:sldId id="259" r:id="rId9"/>
    <p:sldId id="275" r:id="rId10"/>
    <p:sldId id="274" r:id="rId11"/>
    <p:sldId id="261" r:id="rId12"/>
    <p:sldId id="262" r:id="rId13"/>
    <p:sldId id="287" r:id="rId14"/>
    <p:sldId id="263" r:id="rId15"/>
    <p:sldId id="276" r:id="rId16"/>
    <p:sldId id="266" r:id="rId17"/>
    <p:sldId id="277" r:id="rId18"/>
    <p:sldId id="264" r:id="rId19"/>
    <p:sldId id="290" r:id="rId20"/>
    <p:sldId id="265" r:id="rId21"/>
    <p:sldId id="279" r:id="rId22"/>
    <p:sldId id="281" r:id="rId23"/>
    <p:sldId id="280" r:id="rId24"/>
    <p:sldId id="282" r:id="rId25"/>
    <p:sldId id="286" r:id="rId26"/>
    <p:sldId id="283" r:id="rId27"/>
    <p:sldId id="284" r:id="rId28"/>
    <p:sldId id="285" r:id="rId29"/>
    <p:sldId id="291" r:id="rId30"/>
    <p:sldId id="288" r:id="rId31"/>
    <p:sldId id="289" r:id="rId32"/>
    <p:sldId id="29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B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38"/>
  </p:normalViewPr>
  <p:slideViewPr>
    <p:cSldViewPr snapToGrid="0">
      <p:cViewPr varScale="1">
        <p:scale>
          <a:sx n="126" d="100"/>
          <a:sy n="126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24004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9582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3914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8250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5013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112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4/4/25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2511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4/4/25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0714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4/4/25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8828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3394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426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463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7" r:id="rId2"/>
    <p:sldLayoutId id="2147483976" r:id="rId3"/>
    <p:sldLayoutId id="2147483975" r:id="rId4"/>
    <p:sldLayoutId id="2147483974" r:id="rId5"/>
    <p:sldLayoutId id="2147483973" r:id="rId6"/>
    <p:sldLayoutId id="2147483972" r:id="rId7"/>
    <p:sldLayoutId id="2147483971" r:id="rId8"/>
    <p:sldLayoutId id="2147483970" r:id="rId9"/>
    <p:sldLayoutId id="2147483969" r:id="rId10"/>
    <p:sldLayoutId id="2147483968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3390/biomedicines10112796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3390/biomedicines10112796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3390/biomedicines10112796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3390/biomedicines10112796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6.03253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mc.ncbi.nlm.nih.gov/articles/PMC9687844/#sec3-biomedicines-10-02796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artajbhuvaji/brain-tumor-classification-mri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KnoyiNxflk&amp;t=329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uman brain nerve cells">
            <a:extLst>
              <a:ext uri="{FF2B5EF4-FFF2-40B4-BE49-F238E27FC236}">
                <a16:creationId xmlns:a16="http://schemas.microsoft.com/office/drawing/2014/main" id="{EFC6BB50-976E-9792-0319-9A1F0ED4FD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0" b="12500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4210B-0062-34A7-0499-820DD7642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Disease detection using DCNN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7992A-A7FA-07CD-86BA-5EC608D58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Rahul Khanna</a:t>
            </a:r>
            <a:br>
              <a:rPr lang="en-US"/>
            </a:br>
            <a:r>
              <a:rPr lang="en-US">
                <a:solidFill>
                  <a:srgbClr val="FFFFFF"/>
                </a:solidFill>
              </a:rPr>
              <a:t>Majd Noel</a:t>
            </a:r>
            <a:br>
              <a:rPr lang="en-US"/>
            </a:br>
            <a:r>
              <a:rPr lang="en-US">
                <a:solidFill>
                  <a:srgbClr val="FFFFFF"/>
                </a:solidFill>
              </a:rPr>
              <a:t>Pratik Bhanuse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1DAC6-8338-7C1C-7B09-681B726B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92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FAB36-E3E9-FC07-2D77-A44CBB36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of the paper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B7416-CCC7-DB67-F812-62517507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AC637F8B-B1E6-85A7-1201-4A05C7F4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5" y="1568591"/>
            <a:ext cx="11584984" cy="246314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C3B805E-9B73-517B-6E13-53ADFBD03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835785"/>
              </p:ext>
            </p:extLst>
          </p:nvPr>
        </p:nvGraphicFramePr>
        <p:xfrm>
          <a:off x="1748118" y="4226032"/>
          <a:ext cx="8204519" cy="1809367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1544785">
                  <a:extLst>
                    <a:ext uri="{9D8B030D-6E8A-4147-A177-3AD203B41FA5}">
                      <a16:colId xmlns:a16="http://schemas.microsoft.com/office/drawing/2014/main" val="1966845403"/>
                    </a:ext>
                  </a:extLst>
                </a:gridCol>
                <a:gridCol w="3329867">
                  <a:extLst>
                    <a:ext uri="{9D8B030D-6E8A-4147-A177-3AD203B41FA5}">
                      <a16:colId xmlns:a16="http://schemas.microsoft.com/office/drawing/2014/main" val="1676993424"/>
                    </a:ext>
                  </a:extLst>
                </a:gridCol>
                <a:gridCol w="3329867">
                  <a:extLst>
                    <a:ext uri="{9D8B030D-6E8A-4147-A177-3AD203B41FA5}">
                      <a16:colId xmlns:a16="http://schemas.microsoft.com/office/drawing/2014/main" val="1541414284"/>
                    </a:ext>
                  </a:extLst>
                </a:gridCol>
              </a:tblGrid>
              <a:tr h="462186">
                <a:tc>
                  <a:txBody>
                    <a:bodyPr/>
                    <a:lstStyle/>
                    <a:p>
                      <a:pPr algn="ctr"/>
                      <a:br>
                        <a:rPr lang="en-IN" sz="1300">
                          <a:effectLst/>
                        </a:rPr>
                      </a:br>
                      <a:endParaRPr lang="en-IN" sz="1300">
                        <a:effectLst/>
                        <a:latin typeface="Helvetica" pitchFamily="2" charset="0"/>
                      </a:endParaRPr>
                    </a:p>
                  </a:txBody>
                  <a:tcPr marL="28249" marR="28249" marT="28249" marB="2824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>
                          <a:solidFill>
                            <a:srgbClr val="000000"/>
                          </a:solidFill>
                          <a:effectLst/>
                        </a:rPr>
                        <a:t>Model V1</a:t>
                      </a:r>
                      <a:endParaRPr lang="en-IN" sz="1300">
                        <a:effectLst/>
                      </a:endParaRPr>
                    </a:p>
                  </a:txBody>
                  <a:tcPr marL="28249" marR="28249" marT="28249" marB="2824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>
                          <a:solidFill>
                            <a:srgbClr val="000000"/>
                          </a:solidFill>
                          <a:effectLst/>
                        </a:rPr>
                        <a:t>Model V2</a:t>
                      </a:r>
                      <a:endParaRPr lang="en-IN" sz="1300">
                        <a:effectLst/>
                      </a:endParaRPr>
                    </a:p>
                  </a:txBody>
                  <a:tcPr marL="28249" marR="28249" marT="28249" marB="2824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952283"/>
                  </a:ext>
                </a:extLst>
              </a:tr>
              <a:tr h="335639">
                <a:tc>
                  <a:txBody>
                    <a:bodyPr/>
                    <a:lstStyle/>
                    <a:p>
                      <a:pPr algn="ctr"/>
                      <a:r>
                        <a:rPr lang="en-IN" sz="1300" b="1">
                          <a:solidFill>
                            <a:srgbClr val="000000"/>
                          </a:solidFill>
                          <a:effectLst/>
                        </a:rPr>
                        <a:t>Accuracy</a:t>
                      </a:r>
                      <a:endParaRPr lang="en-IN" sz="1300">
                        <a:effectLst/>
                      </a:endParaRPr>
                    </a:p>
                  </a:txBody>
                  <a:tcPr marL="28249" marR="28249" marT="28249" marB="2824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>
                          <a:solidFill>
                            <a:srgbClr val="000000"/>
                          </a:solidFill>
                          <a:effectLst/>
                        </a:rPr>
                        <a:t>75.00%</a:t>
                      </a:r>
                      <a:endParaRPr lang="en-IN" sz="1300">
                        <a:effectLst/>
                      </a:endParaRPr>
                    </a:p>
                  </a:txBody>
                  <a:tcPr marL="28249" marR="28249" marT="28249" marB="2824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>
                          <a:solidFill>
                            <a:srgbClr val="000000"/>
                          </a:solidFill>
                          <a:effectLst/>
                        </a:rPr>
                        <a:t>81.67%</a:t>
                      </a:r>
                      <a:endParaRPr lang="en-IN" sz="1300">
                        <a:effectLst/>
                      </a:endParaRPr>
                    </a:p>
                  </a:txBody>
                  <a:tcPr marL="28249" marR="28249" marT="28249" marB="2824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734731"/>
                  </a:ext>
                </a:extLst>
              </a:tr>
              <a:tr h="335639">
                <a:tc>
                  <a:txBody>
                    <a:bodyPr/>
                    <a:lstStyle/>
                    <a:p>
                      <a:pPr algn="ctr"/>
                      <a:r>
                        <a:rPr lang="en-IN" sz="1300" b="1">
                          <a:solidFill>
                            <a:srgbClr val="000000"/>
                          </a:solidFill>
                          <a:effectLst/>
                        </a:rPr>
                        <a:t>Precision</a:t>
                      </a:r>
                      <a:endParaRPr lang="en-IN" sz="1300">
                        <a:effectLst/>
                      </a:endParaRPr>
                    </a:p>
                  </a:txBody>
                  <a:tcPr marL="28249" marR="28249" marT="28249" marB="2824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>
                          <a:solidFill>
                            <a:srgbClr val="000000"/>
                          </a:solidFill>
                          <a:effectLst/>
                        </a:rPr>
                        <a:t>76.80%</a:t>
                      </a:r>
                      <a:endParaRPr lang="en-IN" sz="1300">
                        <a:effectLst/>
                      </a:endParaRPr>
                    </a:p>
                  </a:txBody>
                  <a:tcPr marL="28249" marR="28249" marT="28249" marB="2824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>
                          <a:solidFill>
                            <a:srgbClr val="000000"/>
                          </a:solidFill>
                          <a:effectLst/>
                        </a:rPr>
                        <a:t>82.76%</a:t>
                      </a:r>
                      <a:endParaRPr lang="en-IN" sz="1300">
                        <a:effectLst/>
                      </a:endParaRPr>
                    </a:p>
                  </a:txBody>
                  <a:tcPr marL="28249" marR="28249" marT="28249" marB="2824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281616"/>
                  </a:ext>
                </a:extLst>
              </a:tr>
              <a:tr h="340264">
                <a:tc>
                  <a:txBody>
                    <a:bodyPr/>
                    <a:lstStyle/>
                    <a:p>
                      <a:pPr algn="ctr"/>
                      <a:r>
                        <a:rPr lang="en-IN" sz="1300" b="1">
                          <a:solidFill>
                            <a:srgbClr val="000000"/>
                          </a:solidFill>
                          <a:effectLst/>
                        </a:rPr>
                        <a:t>Recall</a:t>
                      </a:r>
                      <a:endParaRPr lang="en-IN" sz="1300">
                        <a:effectLst/>
                      </a:endParaRPr>
                    </a:p>
                  </a:txBody>
                  <a:tcPr marL="28249" marR="28249" marT="28249" marB="2824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>
                          <a:solidFill>
                            <a:srgbClr val="000000"/>
                          </a:solidFill>
                          <a:effectLst/>
                        </a:rPr>
                        <a:t>75.00%</a:t>
                      </a:r>
                      <a:endParaRPr lang="en-IN" sz="1300">
                        <a:effectLst/>
                      </a:endParaRPr>
                    </a:p>
                  </a:txBody>
                  <a:tcPr marL="28249" marR="28249" marT="28249" marB="2824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>
                          <a:solidFill>
                            <a:srgbClr val="000000"/>
                          </a:solidFill>
                          <a:effectLst/>
                        </a:rPr>
                        <a:t>81.67%</a:t>
                      </a:r>
                      <a:endParaRPr lang="en-IN" sz="1300">
                        <a:effectLst/>
                      </a:endParaRPr>
                    </a:p>
                  </a:txBody>
                  <a:tcPr marL="28249" marR="28249" marT="28249" marB="2824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955704"/>
                  </a:ext>
                </a:extLst>
              </a:tr>
              <a:tr h="335639">
                <a:tc>
                  <a:txBody>
                    <a:bodyPr/>
                    <a:lstStyle/>
                    <a:p>
                      <a:pPr algn="ctr"/>
                      <a:r>
                        <a:rPr lang="en-IN" sz="1300" b="1">
                          <a:solidFill>
                            <a:srgbClr val="000000"/>
                          </a:solidFill>
                          <a:effectLst/>
                        </a:rPr>
                        <a:t>F1 Score</a:t>
                      </a:r>
                      <a:endParaRPr lang="en-IN" sz="1300">
                        <a:effectLst/>
                      </a:endParaRPr>
                    </a:p>
                  </a:txBody>
                  <a:tcPr marL="28249" marR="28249" marT="28249" marB="2824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>
                          <a:solidFill>
                            <a:srgbClr val="000000"/>
                          </a:solidFill>
                          <a:effectLst/>
                        </a:rPr>
                        <a:t>74.85%</a:t>
                      </a:r>
                      <a:endParaRPr lang="en-IN" sz="1300">
                        <a:effectLst/>
                      </a:endParaRPr>
                    </a:p>
                  </a:txBody>
                  <a:tcPr marL="28249" marR="28249" marT="28249" marB="2824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>
                          <a:solidFill>
                            <a:srgbClr val="000000"/>
                          </a:solidFill>
                          <a:effectLst/>
                        </a:rPr>
                        <a:t>81.64%</a:t>
                      </a:r>
                      <a:endParaRPr lang="en-IN" sz="1300">
                        <a:effectLst/>
                      </a:endParaRPr>
                    </a:p>
                  </a:txBody>
                  <a:tcPr marL="28249" marR="28249" marT="28249" marB="2824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986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7996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F4F035-0ED8-4634-9D10-CEE73A9EA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36332E-F14A-9C5B-F8AC-5A909A6C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A8DBB-7E8C-690A-8D5D-79537B33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/>
              <a:t>Data Abnormality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FF0D1D-659E-8114-B4A8-F3897F91B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8E13DA-AC04-74FF-6B8E-B2548AD1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graph of missing values&#10;&#10;AI-generated content may be incorrect.">
            <a:extLst>
              <a:ext uri="{FF2B5EF4-FFF2-40B4-BE49-F238E27FC236}">
                <a16:creationId xmlns:a16="http://schemas.microsoft.com/office/drawing/2014/main" id="{FA18A95E-8996-C7AF-01E8-6036A90E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93" y="1642775"/>
            <a:ext cx="7772400" cy="44945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1D12F-AD96-EE13-30EE-BA68F02C4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25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7281D-A537-80F8-24E3-829E0CF5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942538"/>
          </a:xfrm>
        </p:spPr>
        <p:txBody>
          <a:bodyPr/>
          <a:lstStyle/>
          <a:p>
            <a:r>
              <a:rPr lang="en-US"/>
              <a:t>Model Architecture</a:t>
            </a:r>
          </a:p>
        </p:txBody>
      </p:sp>
      <p:pic>
        <p:nvPicPr>
          <p:cNvPr id="10" name="Content Placeholder 9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002B6460-4272-89F0-7D05-F95812F6D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780" y="2141287"/>
            <a:ext cx="4303220" cy="380231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9D4D85-8C7E-4528-AF95-88803161A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F1C26-E564-DB8D-D4BF-EBCD9021C5EF}"/>
              </a:ext>
            </a:extLst>
          </p:cNvPr>
          <p:cNvSpPr txBox="1"/>
          <p:nvPr/>
        </p:nvSpPr>
        <p:spPr>
          <a:xfrm>
            <a:off x="2847110" y="1771955"/>
            <a:ext cx="117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Model V1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1BFDC-FD5E-2EB6-1B95-5666CE533763}"/>
              </a:ext>
            </a:extLst>
          </p:cNvPr>
          <p:cNvSpPr txBox="1"/>
          <p:nvPr/>
        </p:nvSpPr>
        <p:spPr>
          <a:xfrm>
            <a:off x="6237354" y="2518949"/>
            <a:ext cx="46698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2 – 1D-Convolutional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8: Dense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4 layers – 128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3 layers – 64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1 layer – 1 Neuron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Activation function: Exponential Linear Unit (ELU)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/>
              <a:t>Optimiser</a:t>
            </a:r>
            <a:r>
              <a:rPr lang="en-US" sz="1600"/>
              <a:t>: </a:t>
            </a:r>
            <a:r>
              <a:rPr lang="en-US" sz="1600" err="1"/>
              <a:t>Nadam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Loss Function: Binary Cross-Entropy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Learning Rate: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Dropout Rate: 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Train – Test Split: 80% : 20%</a:t>
            </a:r>
          </a:p>
        </p:txBody>
      </p:sp>
    </p:spTree>
    <p:extLst>
      <p:ext uri="{BB962C8B-B14F-4D97-AF65-F5344CB8AC3E}">
        <p14:creationId xmlns:p14="http://schemas.microsoft.com/office/powerpoint/2010/main" val="3529731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05B6F-A666-C16B-961D-DEA28EEA2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7BD23-22C8-B2A5-EF13-9C3743954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942538"/>
          </a:xfrm>
        </p:spPr>
        <p:txBody>
          <a:bodyPr/>
          <a:lstStyle/>
          <a:p>
            <a:r>
              <a:rPr lang="en-US"/>
              <a:t>BMK – Architecture</a:t>
            </a:r>
          </a:p>
        </p:txBody>
      </p:sp>
      <p:pic>
        <p:nvPicPr>
          <p:cNvPr id="12" name="Picture 11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72CCDCF1-352D-D6A6-ED08-20877EE35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2659033"/>
            <a:ext cx="4669866" cy="19802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49C925-C8BD-602A-2FA9-9C24D593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95EB8-D5F4-8096-C5C6-F01E43728182}"/>
              </a:ext>
            </a:extLst>
          </p:cNvPr>
          <p:cNvSpPr txBox="1"/>
          <p:nvPr/>
        </p:nvSpPr>
        <p:spPr>
          <a:xfrm>
            <a:off x="1704570" y="2073319"/>
            <a:ext cx="321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Model V2 – BMK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92335-1827-787C-295E-D9F966662CF4}"/>
              </a:ext>
            </a:extLst>
          </p:cNvPr>
          <p:cNvSpPr txBox="1"/>
          <p:nvPr/>
        </p:nvSpPr>
        <p:spPr>
          <a:xfrm>
            <a:off x="6249146" y="2248756"/>
            <a:ext cx="46698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2 – 1D-Convolutional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2 Dense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1 layer – 128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1 layer – 1 Neuron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Activation function: Rectified Linear Unit (</a:t>
            </a:r>
            <a:r>
              <a:rPr lang="en-US" sz="1600" err="1"/>
              <a:t>ReLU</a:t>
            </a:r>
            <a:r>
              <a:rPr lang="en-US" sz="16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/>
              <a:t>Optimiser</a:t>
            </a:r>
            <a:r>
              <a:rPr lang="en-US" sz="1600"/>
              <a:t>: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Loss Function: Mean Squared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Learning Rate: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Dropout Rate: 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Train – Test Split: 80% : 20%</a:t>
            </a:r>
          </a:p>
        </p:txBody>
      </p:sp>
    </p:spTree>
    <p:extLst>
      <p:ext uri="{BB962C8B-B14F-4D97-AF65-F5344CB8AC3E}">
        <p14:creationId xmlns:p14="http://schemas.microsoft.com/office/powerpoint/2010/main" val="2102145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AEB16-FB87-4D9A-3521-4B647C12B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4509-8055-5596-AD09-2BA357C1D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942538"/>
          </a:xfrm>
        </p:spPr>
        <p:txBody>
          <a:bodyPr/>
          <a:lstStyle/>
          <a:p>
            <a:r>
              <a:rPr lang="en-US"/>
              <a:t>Accuracy Curve (Author’s approach)</a:t>
            </a:r>
          </a:p>
        </p:txBody>
      </p:sp>
      <p:pic>
        <p:nvPicPr>
          <p:cNvPr id="20" name="Picture 19" descr="A graph showing the value of a train&#10;&#10;AI-generated content may be incorrect.">
            <a:extLst>
              <a:ext uri="{FF2B5EF4-FFF2-40B4-BE49-F238E27FC236}">
                <a16:creationId xmlns:a16="http://schemas.microsoft.com/office/drawing/2014/main" id="{A3784CFA-E1A6-BD76-5786-55F1D5B00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73" y="2017705"/>
            <a:ext cx="4688539" cy="32414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C1516D-4C5E-D99A-E348-97B1B907A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14</a:t>
            </a:fld>
            <a:endParaRPr lang="en-US"/>
          </a:p>
        </p:txBody>
      </p:sp>
      <p:pic>
        <p:nvPicPr>
          <p:cNvPr id="11" name="Content Placeholder 10" descr="A graph of a graph&#10;&#10;AI-generated content may be incorrect.">
            <a:extLst>
              <a:ext uri="{FF2B5EF4-FFF2-40B4-BE49-F238E27FC236}">
                <a16:creationId xmlns:a16="http://schemas.microsoft.com/office/drawing/2014/main" id="{FCE1EE48-B7C8-C506-BFDC-83800B26A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635" y="2017705"/>
            <a:ext cx="5457018" cy="338741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AC296-6FA9-1E42-537E-EFD390E3A5B5}"/>
              </a:ext>
            </a:extLst>
          </p:cNvPr>
          <p:cNvSpPr txBox="1"/>
          <p:nvPr/>
        </p:nvSpPr>
        <p:spPr>
          <a:xfrm>
            <a:off x="7965440" y="5393769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0" i="0" u="sng">
                <a:solidFill>
                  <a:srgbClr val="1A4480"/>
                </a:solidFill>
                <a:effectLst/>
                <a:latin typeface="Source Sans Pro Web"/>
                <a:hlinkClick r:id="rId4"/>
              </a:rPr>
              <a:t>10.3390/biomedicines10112796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819556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D6024-224A-58FC-1632-2112667D7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1245B-8519-BE88-D172-80A7FE1C7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942538"/>
          </a:xfrm>
        </p:spPr>
        <p:txBody>
          <a:bodyPr/>
          <a:lstStyle/>
          <a:p>
            <a:r>
              <a:rPr lang="en-US"/>
              <a:t>Accuracy Curve</a:t>
            </a:r>
          </a:p>
        </p:txBody>
      </p:sp>
      <p:pic>
        <p:nvPicPr>
          <p:cNvPr id="14" name="Content Placeholder 1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ADC859F-A082-96B0-7C1B-15F6B426E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9550" y="1856938"/>
            <a:ext cx="6393433" cy="401126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84143-AD99-6463-8F85-043499E8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94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B941D-2D72-F2F3-6E83-02DEADF2D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9E99-DF66-C489-82B9-C9A1CD3F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942538"/>
          </a:xfrm>
        </p:spPr>
        <p:txBody>
          <a:bodyPr/>
          <a:lstStyle/>
          <a:p>
            <a:r>
              <a:rPr lang="en-US"/>
              <a:t>Loss Curve (Author’s approach)</a:t>
            </a:r>
          </a:p>
        </p:txBody>
      </p:sp>
      <p:pic>
        <p:nvPicPr>
          <p:cNvPr id="6" name="Picture 5" descr="A graph of loss and loss&#10;&#10;AI-generated content may be incorrect.">
            <a:extLst>
              <a:ext uri="{FF2B5EF4-FFF2-40B4-BE49-F238E27FC236}">
                <a16:creationId xmlns:a16="http://schemas.microsoft.com/office/drawing/2014/main" id="{CE92A695-3E3A-B71D-6C89-7891AC82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695" y="2042944"/>
            <a:ext cx="4821904" cy="32182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1E64B8-DAC6-4B61-122B-8EDA57289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4A061E80-7709-95BD-0F18-EB025D3CB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35" y="2138082"/>
            <a:ext cx="5395365" cy="3218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CFEF79-44D7-2B33-25AC-63951A2FA2DD}"/>
              </a:ext>
            </a:extLst>
          </p:cNvPr>
          <p:cNvSpPr txBox="1"/>
          <p:nvPr/>
        </p:nvSpPr>
        <p:spPr>
          <a:xfrm>
            <a:off x="8026400" y="5273376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0" i="0" u="sng">
                <a:solidFill>
                  <a:srgbClr val="1A4480"/>
                </a:solidFill>
                <a:effectLst/>
                <a:latin typeface="Source Sans Pro Web"/>
                <a:hlinkClick r:id="rId4"/>
              </a:rPr>
              <a:t>10.3390/biomedicines10112796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06205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4974D-664B-2914-E2A8-7F76EC61C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F62D1-95E6-0945-5AA1-65325574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942538"/>
          </a:xfrm>
        </p:spPr>
        <p:txBody>
          <a:bodyPr/>
          <a:lstStyle/>
          <a:p>
            <a:r>
              <a:rPr lang="en-US"/>
              <a:t>Loss Curve</a:t>
            </a:r>
          </a:p>
        </p:txBody>
      </p:sp>
      <p:pic>
        <p:nvPicPr>
          <p:cNvPr id="16" name="Picture 15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F6004DA3-7C7F-13C4-A6B8-44ACD7BF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355" y="1856938"/>
            <a:ext cx="6817289" cy="40597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622972-B375-3155-0DE9-9555C0AD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79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F0EAC-FE21-5934-88BE-B8499BA8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794327"/>
          </a:xfrm>
        </p:spPr>
        <p:txBody>
          <a:bodyPr/>
          <a:lstStyle/>
          <a:p>
            <a:r>
              <a:rPr lang="en-US"/>
              <a:t>Confusion matrix</a:t>
            </a:r>
          </a:p>
        </p:txBody>
      </p:sp>
      <p:pic>
        <p:nvPicPr>
          <p:cNvPr id="13" name="Picture 12" descr="A diagram of positive and negative classes&#10;&#10;AI-generated content may be incorrect.">
            <a:extLst>
              <a:ext uri="{FF2B5EF4-FFF2-40B4-BE49-F238E27FC236}">
                <a16:creationId xmlns:a16="http://schemas.microsoft.com/office/drawing/2014/main" id="{EA2BE482-61EA-89A7-0571-06F204C37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21" y="1824170"/>
            <a:ext cx="4653280" cy="36025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59DCFE-F929-F0B8-13EE-642B6888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500F022F-5FE4-408F-D6E1-00B9137F9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674" y="2126650"/>
            <a:ext cx="4323048" cy="3602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D5E9D9-6E97-94C3-873E-6F1CD62B2764}"/>
              </a:ext>
            </a:extLst>
          </p:cNvPr>
          <p:cNvSpPr txBox="1"/>
          <p:nvPr/>
        </p:nvSpPr>
        <p:spPr>
          <a:xfrm>
            <a:off x="3472884" y="5542153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0" i="0" u="sng">
                <a:solidFill>
                  <a:srgbClr val="1A4480"/>
                </a:solidFill>
                <a:effectLst/>
                <a:latin typeface="Source Sans Pro Web"/>
                <a:hlinkClick r:id="rId4"/>
              </a:rPr>
              <a:t>10.3390/biomedicines10112796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25266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8681F-F91B-9C01-229B-C7916D3A4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FD76B-0EF3-524F-A8E6-A5A18979C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794327"/>
          </a:xfrm>
        </p:spPr>
        <p:txBody>
          <a:bodyPr/>
          <a:lstStyle/>
          <a:p>
            <a:r>
              <a:rPr lang="en-US"/>
              <a:t>Confusion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C39AD3-ECF3-9097-3C24-6F7C62DC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 descr="A comparison of a diagram&#10;&#10;AI-generated content may be incorrect.">
            <a:extLst>
              <a:ext uri="{FF2B5EF4-FFF2-40B4-BE49-F238E27FC236}">
                <a16:creationId xmlns:a16="http://schemas.microsoft.com/office/drawing/2014/main" id="{83D3B4FD-059B-72BF-F91A-B6F79D059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762" y="1840807"/>
            <a:ext cx="8806476" cy="385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82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D5E21-44C7-4452-09FF-8F64D4EE4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914400"/>
            <a:ext cx="6236208" cy="1307592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pic>
        <p:nvPicPr>
          <p:cNvPr id="20" name="Picture 19" descr="Human brain nerve cells">
            <a:extLst>
              <a:ext uri="{FF2B5EF4-FFF2-40B4-BE49-F238E27FC236}">
                <a16:creationId xmlns:a16="http://schemas.microsoft.com/office/drawing/2014/main" id="{6439555C-36EA-B86E-566D-7B8602EC11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59" r="35541"/>
          <a:stretch/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EFF086F-7B86-F431-DB51-382330257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6" y="2221992"/>
            <a:ext cx="6236208" cy="3941064"/>
          </a:xfrm>
        </p:spPr>
        <p:txBody>
          <a:bodyPr>
            <a:normAutofit/>
          </a:bodyPr>
          <a:lstStyle/>
          <a:p>
            <a:r>
              <a:rPr lang="en-US"/>
              <a:t>Medicinal Applications of Neural Network</a:t>
            </a:r>
          </a:p>
          <a:p>
            <a:r>
              <a:rPr lang="en-US"/>
              <a:t>Heart Disease Detection</a:t>
            </a:r>
          </a:p>
          <a:p>
            <a:r>
              <a:rPr lang="en-US"/>
              <a:t>Model Architecture (BMK – Architecture)</a:t>
            </a:r>
          </a:p>
          <a:p>
            <a:r>
              <a:rPr lang="en-US"/>
              <a:t>Results</a:t>
            </a:r>
          </a:p>
          <a:p>
            <a:r>
              <a:rPr lang="en-US"/>
              <a:t>Brain Tumor Detection</a:t>
            </a:r>
          </a:p>
          <a:p>
            <a:r>
              <a:rPr lang="en-US"/>
              <a:t>Results and 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C12083-8183-F169-7A5B-B557E12E0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58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553ED-2A43-2BE0-B8C9-665E4825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4ED0-AE75-F077-0934-8F7BC6400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794327"/>
          </a:xfrm>
        </p:spPr>
        <p:txBody>
          <a:bodyPr/>
          <a:lstStyle/>
          <a:p>
            <a:r>
              <a:rPr lang="en-US"/>
              <a:t>ROC Curve (Author’s approach)</a:t>
            </a:r>
          </a:p>
        </p:txBody>
      </p:sp>
      <p:pic>
        <p:nvPicPr>
          <p:cNvPr id="9" name="Picture 8" descr="A graph of a curve&#10;&#10;AI-generated content may be incorrect.">
            <a:extLst>
              <a:ext uri="{FF2B5EF4-FFF2-40B4-BE49-F238E27FC236}">
                <a16:creationId xmlns:a16="http://schemas.microsoft.com/office/drawing/2014/main" id="{E761461F-28B3-7C82-A7C3-3468D536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268" y="2005223"/>
            <a:ext cx="5235816" cy="37859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7D306E-2EC1-47E9-9FBF-8B565CB3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A graph of a curve&#10;&#10;AI-generated content may be incorrect.">
            <a:extLst>
              <a:ext uri="{FF2B5EF4-FFF2-40B4-BE49-F238E27FC236}">
                <a16:creationId xmlns:a16="http://schemas.microsoft.com/office/drawing/2014/main" id="{6889613D-2BD1-BA4B-ACC0-E38783AC1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17" y="2005223"/>
            <a:ext cx="48768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2207D7-D3EC-5AA3-58B3-7D1F0B7EAAF9}"/>
              </a:ext>
            </a:extLst>
          </p:cNvPr>
          <p:cNvSpPr txBox="1"/>
          <p:nvPr/>
        </p:nvSpPr>
        <p:spPr>
          <a:xfrm>
            <a:off x="8016240" y="5791203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0" i="0" u="sng">
                <a:solidFill>
                  <a:srgbClr val="1A4480"/>
                </a:solidFill>
                <a:effectLst/>
                <a:latin typeface="Source Sans Pro Web"/>
                <a:hlinkClick r:id="rId4"/>
              </a:rPr>
              <a:t>10.3390/biomedicines10112796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729798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941E-854D-90B3-D5F3-72958D86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CEDF-7D26-B2FE-ABA8-07D34B59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794327"/>
          </a:xfrm>
        </p:spPr>
        <p:txBody>
          <a:bodyPr/>
          <a:lstStyle/>
          <a:p>
            <a:r>
              <a:rPr lang="en-US"/>
              <a:t>ROC Curve</a:t>
            </a:r>
          </a:p>
        </p:txBody>
      </p:sp>
      <p:pic>
        <p:nvPicPr>
          <p:cNvPr id="6" name="Picture 5" descr="A graph of a curve&#10;&#10;AI-generated content may be incorrect.">
            <a:extLst>
              <a:ext uri="{FF2B5EF4-FFF2-40B4-BE49-F238E27FC236}">
                <a16:creationId xmlns:a16="http://schemas.microsoft.com/office/drawing/2014/main" id="{443E1E67-2BA9-D90F-D023-E611923C7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067" y="1708727"/>
            <a:ext cx="8013865" cy="41679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FE3BF3-A292-3A0D-C613-84D78EBB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32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B210-BADC-F35C-50C5-CCD571466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Exploring IMAGE-Based Classification USING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C6914-4BB0-DC3A-DEC7-00EB9AF4A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717425"/>
            <a:ext cx="10691265" cy="42444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Heart Disease data set is of the form of 1D (N features rows), while CNNs has been proven way better for images which are 2D pixels arrays. (Reference: </a:t>
            </a:r>
            <a:r>
              <a:rPr lang="en-US">
                <a:ea typeface="+mn-lt"/>
                <a:cs typeface="+mn-lt"/>
                <a:hlinkClick r:id="rId2"/>
              </a:rPr>
              <a:t>https://arxiv.org/abs/2106.03253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Usually, tabular data sets are way more non-uniform compared to pixels which are uniform as they will lie in certain numeric range (1-255).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2205A-6F9C-12A7-B115-C96E01775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94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D30FE-77C9-0599-30A3-A51595BC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>
                <a:ea typeface="+mj-lt"/>
                <a:cs typeface="+mj-lt"/>
              </a:rPr>
              <a:t>MRI-based brain tumor detection using convolutional deep learning methods and chosen machine learning techniques</a:t>
            </a: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92DD2-6550-D32F-D087-B0CE76D6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61587"/>
            <a:ext cx="10691265" cy="4100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Goal</a:t>
            </a:r>
            <a:r>
              <a:rPr lang="en-US">
                <a:ea typeface="+mn-lt"/>
                <a:cs typeface="+mn-lt"/>
              </a:rPr>
              <a:t>: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Using magnetic resonance brain images to enable physicians to detect with high accuracy tumors in early stages.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How the Paper reached the Goal</a:t>
            </a:r>
            <a:r>
              <a:rPr lang="en-US"/>
              <a:t>: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>
                <a:ea typeface="+mn-lt"/>
                <a:cs typeface="+mn-lt"/>
              </a:rPr>
              <a:t>A dataset containing 3264 Magnetic Resonance Imaging (MRI) brain images comprising images of glioma, meningioma, pituitary gland tumors, and healthy brains.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/>
              <a:t>Developed and trained a new 2D Convolutional Neural Network (CNN) network to predict these 4 classes of tumors and achieved more than 90% validation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55799-39A9-E1A6-3756-FB0BDC0C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05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D25C-59B2-11DF-36C1-7646AC37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Architecture (2D CNN RPM Model)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28E1ED-6B5D-04C0-1A44-3D1E890D3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897" y="1714526"/>
            <a:ext cx="7190933" cy="42406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04EEC-D0E1-D6DD-2ACD-EA44322A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9E529-7481-ED7A-35A5-3E0959F7A54C}"/>
              </a:ext>
            </a:extLst>
          </p:cNvPr>
          <p:cNvSpPr txBox="1"/>
          <p:nvPr/>
        </p:nvSpPr>
        <p:spPr>
          <a:xfrm>
            <a:off x="8194810" y="1713396"/>
            <a:ext cx="3306535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Model Dynamics</a:t>
            </a:r>
          </a:p>
          <a:p>
            <a:endParaRPr lang="en-US"/>
          </a:p>
          <a:p>
            <a:pPr marL="285750" indent="-285750">
              <a:buFont typeface="Calibri"/>
              <a:buChar char="-"/>
            </a:pPr>
            <a:r>
              <a:rPr lang="en-US"/>
              <a:t>90-10 split between training and testing</a:t>
            </a:r>
          </a:p>
          <a:p>
            <a:pPr marL="285750" indent="-285750">
              <a:buFont typeface="Calibri"/>
              <a:buChar char="-"/>
            </a:pP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/>
              <a:t>Used </a:t>
            </a:r>
            <a:r>
              <a:rPr lang="en-US" err="1"/>
              <a:t>ReLU</a:t>
            </a:r>
            <a:r>
              <a:rPr lang="en-US"/>
              <a:t> activation function between inner layers</a:t>
            </a:r>
          </a:p>
          <a:p>
            <a:pPr marL="285750" indent="-285750">
              <a:buFont typeface="Calibri"/>
              <a:buChar char="-"/>
            </a:pP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 err="1"/>
              <a:t>Classfication</a:t>
            </a:r>
            <a:r>
              <a:rPr lang="en-US"/>
              <a:t> is done by last dense neuron layer with </a:t>
            </a:r>
            <a:r>
              <a:rPr lang="en-US" err="1"/>
              <a:t>Softmax</a:t>
            </a:r>
            <a:r>
              <a:rPr lang="en-US"/>
              <a:t> activation function.</a:t>
            </a:r>
          </a:p>
          <a:p>
            <a:pPr marL="285750" indent="-285750">
              <a:buFont typeface="Calibri"/>
              <a:buChar char="-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Sparse Categorical </a:t>
            </a:r>
            <a:r>
              <a:rPr lang="en-US" err="1">
                <a:ea typeface="+mn-lt"/>
                <a:cs typeface="+mn-lt"/>
              </a:rPr>
              <a:t>Crossentropy</a:t>
            </a:r>
            <a:r>
              <a:rPr lang="en-US">
                <a:ea typeface="+mn-lt"/>
                <a:cs typeface="+mn-lt"/>
              </a:rPr>
              <a:t> for loss estimates</a:t>
            </a:r>
            <a:endParaRPr lang="en-US"/>
          </a:p>
          <a:p>
            <a:pPr marL="285750" indent="-285750">
              <a:buFont typeface="Calibri"/>
              <a:buChar char="-"/>
            </a:pPr>
            <a:endParaRPr lang="en-US"/>
          </a:p>
          <a:p>
            <a:pPr marL="285750" indent="-285750">
              <a:buFont typeface="Calibri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45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60C67-FF6E-DCF9-5289-CB74185AF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(Author):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9033F-99F9-3BDA-FC74-61FE0B509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118"/>
          <a:stretch/>
        </p:blipFill>
        <p:spPr>
          <a:xfrm>
            <a:off x="795952" y="1707969"/>
            <a:ext cx="10598395" cy="3810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FE4B3-A741-32C6-7C01-4E80C220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80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D8F24-ECE5-3271-1B6C-74DF30C1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ConFusion Matrix and ACCURacy Curves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FD71FB-C093-7D31-19A3-19DC61B2E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-79" r="2523" b="-405"/>
          <a:stretch/>
        </p:blipFill>
        <p:spPr>
          <a:xfrm>
            <a:off x="701464" y="1908630"/>
            <a:ext cx="4382506" cy="34283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0702F-38C4-3E47-D519-E862C070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D47774-94DC-1641-2E07-2524AF5FD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743" y="1804988"/>
            <a:ext cx="6139543" cy="34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73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EEC33-A6E2-05F8-2246-39085A60E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800"/>
              <a:t>Introducing Class Weights</a:t>
            </a: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E8BFBA-6502-50E1-25A4-B5B342DB3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015" y="2515199"/>
            <a:ext cx="4063495" cy="32971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F9F90-F0D7-BB22-45F8-64B4C1DB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C2051-AFA5-CC0E-EE7C-893F3E8B0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314" y="2513381"/>
            <a:ext cx="6837405" cy="35981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DCD137-E4F0-2618-B0CB-0155F3A6B6D0}"/>
              </a:ext>
            </a:extLst>
          </p:cNvPr>
          <p:cNvSpPr txBox="1"/>
          <p:nvPr/>
        </p:nvSpPr>
        <p:spPr>
          <a:xfrm>
            <a:off x="837067" y="1371403"/>
            <a:ext cx="1007635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/>
              <a:t>Training set had less healthy cases (~300) compared to tumor cases (~2000).</a:t>
            </a:r>
          </a:p>
          <a:p>
            <a:endParaRPr lang="en-US"/>
          </a:p>
          <a:p>
            <a:pPr marL="285750" indent="-285750">
              <a:buFont typeface="Calibri"/>
              <a:buChar char="-"/>
            </a:pPr>
            <a:r>
              <a:rPr lang="en-US"/>
              <a:t>Added class weights to set priority to the healthy case which is not presented well in the training set.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67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7EACC-13E6-FD43-ABE5-EDD82C5D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806850"/>
          </a:xfrm>
        </p:spPr>
        <p:txBody>
          <a:bodyPr>
            <a:normAutofit/>
          </a:bodyPr>
          <a:lstStyle/>
          <a:p>
            <a:r>
              <a:rPr lang="en-US" sz="2400"/>
              <a:t>ReDucing Model ComplexITy (Reducing Overfitting)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EEE740-6587-9270-14AC-B17A3D061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29" y="1710043"/>
            <a:ext cx="4467962" cy="39416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8BF6B-1504-77B7-A2B0-13C36CC7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46974-4B97-C1EC-4CFD-C4973C458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309" y="1887951"/>
            <a:ext cx="6310993" cy="3584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678F44-0D82-939A-7AFE-1115EB40AC86}"/>
              </a:ext>
            </a:extLst>
          </p:cNvPr>
          <p:cNvSpPr txBox="1"/>
          <p:nvPr/>
        </p:nvSpPr>
        <p:spPr>
          <a:xfrm>
            <a:off x="809513" y="1314726"/>
            <a:ext cx="10273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Removed the 64 Neuron layer as we have a smaller data set compared to authors.</a:t>
            </a:r>
          </a:p>
        </p:txBody>
      </p:sp>
    </p:spTree>
    <p:extLst>
      <p:ext uri="{BB962C8B-B14F-4D97-AF65-F5344CB8AC3E}">
        <p14:creationId xmlns:p14="http://schemas.microsoft.com/office/powerpoint/2010/main" val="3382307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876D1-779A-8970-F3A0-51CB012B2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0F7DC-2DF5-1C48-2F17-DE2DF03A4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806850"/>
          </a:xfrm>
        </p:spPr>
        <p:txBody>
          <a:bodyPr>
            <a:normAutofit/>
          </a:bodyPr>
          <a:lstStyle/>
          <a:p>
            <a:r>
              <a:rPr lang="en-US" sz="2400"/>
              <a:t>Using 1D CNN (BMK MODEL) on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BDDD1-DD96-7B3F-8E60-98ABF5011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E2720-5EBE-1E97-4D99-23E20E474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973" y="1710417"/>
            <a:ext cx="6306910" cy="393790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4289C1-31BD-9ED2-DCBE-EC64008A5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6169" y="1808335"/>
            <a:ext cx="4251282" cy="3739896"/>
          </a:xfrm>
        </p:spPr>
      </p:pic>
    </p:spTree>
    <p:extLst>
      <p:ext uri="{BB962C8B-B14F-4D97-AF65-F5344CB8AC3E}">
        <p14:creationId xmlns:p14="http://schemas.microsoft.com/office/powerpoint/2010/main" val="358503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AC9EA-96FD-0E3E-83F4-4775E4E5F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899025"/>
            <a:ext cx="3113688" cy="11804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The paper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303D2-C4E0-9350-DD6B-CB530C45881F}"/>
              </a:ext>
            </a:extLst>
          </p:cNvPr>
          <p:cNvSpPr txBox="1"/>
          <p:nvPr/>
        </p:nvSpPr>
        <p:spPr>
          <a:xfrm>
            <a:off x="721688" y="4778479"/>
            <a:ext cx="2468079" cy="1101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1050" dirty="0">
                <a:hlinkClick r:id="rId2"/>
              </a:rPr>
              <a:t>https://pmc.ncbi.nlm.nih.gov/articles/PMC9687844/#sec3-biomedicines-10-02796</a:t>
            </a:r>
            <a:r>
              <a:rPr lang="en-US" sz="1050" dirty="0"/>
              <a:t> </a:t>
            </a:r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76813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BF2B36B-4D1C-9E0A-B17B-23D805AE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7681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A3ED6C-6E39-CEC8-9C80-108C2CECB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75231" y="775157"/>
            <a:ext cx="7714073" cy="436685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9BB5684-E4CA-5DD7-8832-472283F7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96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8F75-C752-BA76-0CDC-6C0AD0C2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489563"/>
          </a:xfrm>
        </p:spPr>
        <p:txBody>
          <a:bodyPr>
            <a:normAutofit fontScale="90000"/>
          </a:bodyPr>
          <a:lstStyle/>
          <a:p>
            <a:r>
              <a:rPr lang="en-US" sz="2800"/>
              <a:t>Limitations (Computational)</a:t>
            </a:r>
            <a:br>
              <a:rPr lang="en-US" sz="2800"/>
            </a:br>
            <a:endParaRPr lang="en-US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F650E-1AF8-7536-92C3-D7AE57A4C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36F0A-BDB1-B4B9-51F4-0434128A5612}"/>
              </a:ext>
            </a:extLst>
          </p:cNvPr>
          <p:cNvSpPr txBox="1"/>
          <p:nvPr/>
        </p:nvSpPr>
        <p:spPr>
          <a:xfrm>
            <a:off x="770471" y="1716475"/>
            <a:ext cx="10822747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/>
              <a:t>Training and validating 3000 (80 * 80 pixels) images needs GPU power (</a:t>
            </a:r>
            <a:r>
              <a:rPr lang="en-US">
                <a:ea typeface="+mn-lt"/>
                <a:cs typeface="+mn-lt"/>
              </a:rPr>
              <a:t>study used: </a:t>
            </a:r>
            <a:r>
              <a:rPr lang="en-US" sz="1600" i="1">
                <a:ea typeface="+mn-lt"/>
                <a:cs typeface="+mn-lt"/>
              </a:rPr>
              <a:t>1 × Tesla K80, compute 3.7, having 2496 CUDA cores, 12 GB GDDR5 VRAM</a:t>
            </a:r>
            <a:r>
              <a:rPr lang="en-US">
                <a:ea typeface="+mn-lt"/>
                <a:cs typeface="+mn-lt"/>
              </a:rPr>
              <a:t>). Each run took around 30 mins on our available resources for 50 epochs.</a:t>
            </a:r>
          </a:p>
          <a:p>
            <a:pPr marL="285750" indent="-285750">
              <a:buFont typeface="Calibri"/>
              <a:buChar char="-"/>
            </a:pPr>
            <a:endParaRPr lang="en-US"/>
          </a:p>
          <a:p>
            <a:pPr marL="285750" indent="-285750">
              <a:buFont typeface="Calibri"/>
              <a:buChar char="-"/>
            </a:pPr>
            <a:endParaRPr lang="en-US"/>
          </a:p>
          <a:p>
            <a:pPr marL="285750" indent="-285750">
              <a:buFont typeface="Calibri"/>
              <a:buChar char="-"/>
            </a:pP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/>
              <a:t>With low computational power, extremely hard to apply data augmentation as done in the literature, where they rotated and vertically flipped each image to get a complete training and testing data sets containing 9000 + images.</a:t>
            </a:r>
          </a:p>
          <a:p>
            <a:pPr marL="285750" indent="-285750">
              <a:buFont typeface="Calibri"/>
              <a:buChar char="-"/>
            </a:pPr>
            <a:endParaRPr lang="en-US"/>
          </a:p>
          <a:p>
            <a:pPr marL="285750" indent="-285750">
              <a:buFont typeface="Calibri"/>
              <a:buChar char="-"/>
            </a:pP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/>
              <a:t>Large number of parameter space combinations possible and finding the ideal space is relatively tricky.</a:t>
            </a:r>
          </a:p>
          <a:p>
            <a:pPr marL="285750" indent="-285750">
              <a:buFont typeface="Calibri"/>
              <a:buChar char="-"/>
            </a:pPr>
            <a:endParaRPr lang="en-US"/>
          </a:p>
          <a:p>
            <a:pPr marL="285750" indent="-285750">
              <a:buFont typeface="Calibri"/>
              <a:buChar char="-"/>
            </a:pPr>
            <a:endParaRPr lang="en-US"/>
          </a:p>
          <a:p>
            <a:pPr marL="285750" indent="-285750">
              <a:buFont typeface="Calibri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2D4D-0906-A4E8-C872-096D7C3A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64F5E-D7BC-F185-878B-EE7A846C3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121" y="1717424"/>
            <a:ext cx="10691265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Get good GPUs and try out data augmentation. Rotating 90 both clockwise and anti-clockwise, with vertical flipping (12000 images data set)</a:t>
            </a:r>
          </a:p>
          <a:p>
            <a:endParaRPr lang="en-US"/>
          </a:p>
          <a:p>
            <a:r>
              <a:rPr lang="en-US"/>
              <a:t>Work on reducing overfitting. While data augmentation might help, we'll try changing the parameter space mainly filter sizes, learning rates, batch sizes and drop-out values.</a:t>
            </a:r>
          </a:p>
          <a:p>
            <a:endParaRPr lang="en-US"/>
          </a:p>
          <a:p>
            <a:r>
              <a:rPr lang="en-US"/>
              <a:t>Trying our model on detecting tumors in lungs and liver working with X-ray images, hoping to help someone in need.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56DCF-4D40-D222-6A4E-D8EFE694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40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210A-33CF-7CAC-83C2-FA6B84D7A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1738184"/>
            <a:ext cx="10691265" cy="1307592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THANK 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2B95D-CC07-8FDA-449A-78DFC4B9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3045775"/>
            <a:ext cx="10691265" cy="29161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400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8E9F8-0EF1-DCD4-3018-85F9F25D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1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DB8B0-9191-3957-E1E7-E25D801F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Importance of ML in Healthcare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A674D-E8F3-993B-02B7-B11EBB6BD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5901550" cy="37126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Tumors, Cancer and Heart diseases are one of the key contributors for human death.</a:t>
            </a:r>
          </a:p>
          <a:p>
            <a:r>
              <a:rPr lang="en-US"/>
              <a:t>The diagnoses comes from image viewing and classifications</a:t>
            </a:r>
          </a:p>
          <a:p>
            <a:r>
              <a:rPr lang="en-US"/>
              <a:t>Images gets trained on a ML model and then the model predicts the diagnoses of these images.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4098E-7E20-C6D9-0625-4AD01667A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mri of a brain&#10;&#10;AI-generated content may be incorrect.">
            <a:extLst>
              <a:ext uri="{FF2B5EF4-FFF2-40B4-BE49-F238E27FC236}">
                <a16:creationId xmlns:a16="http://schemas.microsoft.com/office/drawing/2014/main" id="{FAE5768D-4346-2B1D-23AD-B27262FBE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781" y="1709340"/>
            <a:ext cx="2299866" cy="2622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7E1451-953C-B864-F662-20E0F16ED797}"/>
              </a:ext>
            </a:extLst>
          </p:cNvPr>
          <p:cNvSpPr txBox="1"/>
          <p:nvPr/>
        </p:nvSpPr>
        <p:spPr>
          <a:xfrm>
            <a:off x="7837713" y="4435927"/>
            <a:ext cx="329292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ea typeface="+mn-lt"/>
                <a:cs typeface="+mn-lt"/>
                <a:hlinkClick r:id="rId3"/>
              </a:rPr>
              <a:t>https://www.kaggle.com/datasets/sartajbhuvaji/brain-tumor-classification-mri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795396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5FB6-9F1E-2B6D-7F42-A50D20A0E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Univers Condensed"/>
              </a:rPr>
              <a:t>Deep Convolutional Neural Network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16CB-21C4-1214-057E-18AF9D752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5182909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Deep Convolutional Neural network (DCNN) have been used in the previous years for detection.</a:t>
            </a:r>
          </a:p>
          <a:p>
            <a:r>
              <a:rPr lang="en-US"/>
              <a:t>DCNN is a method that uses multi-layers to classify the data or image.</a:t>
            </a:r>
          </a:p>
          <a:p>
            <a:r>
              <a:rPr lang="en-US"/>
              <a:t>A layer input receives the output from the previous layer to filter it in a way and outputs it to the next one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ECA9C-9A72-F0D0-3B3C-4C39D9A05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diagram of a layering system&#10;&#10;AI-generated content may be incorrect.">
            <a:extLst>
              <a:ext uri="{FF2B5EF4-FFF2-40B4-BE49-F238E27FC236}">
                <a16:creationId xmlns:a16="http://schemas.microsoft.com/office/drawing/2014/main" id="{3E76489E-76FF-8B1D-BD01-95997B9A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68" y="2429773"/>
            <a:ext cx="4971011" cy="3335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DCAC55-109B-8EED-DC3E-724FE99F1135}"/>
              </a:ext>
            </a:extLst>
          </p:cNvPr>
          <p:cNvSpPr txBox="1"/>
          <p:nvPr/>
        </p:nvSpPr>
        <p:spPr>
          <a:xfrm>
            <a:off x="6926036" y="5762624"/>
            <a:ext cx="3796394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ea typeface="+mn-lt"/>
                <a:cs typeface="+mn-lt"/>
                <a:hlinkClick r:id="rId3"/>
              </a:rPr>
              <a:t>https://www.youtube.com/watch?v=VKnoyiNxflk&amp;t=329s</a:t>
            </a:r>
            <a:r>
              <a:rPr lang="en-US" sz="1050">
                <a:ea typeface="+mn-lt"/>
                <a:cs typeface="+mn-lt"/>
              </a:rPr>
              <a:t> 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159951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text&#10;&#10;AI-generated content may be incorrect.">
            <a:extLst>
              <a:ext uri="{FF2B5EF4-FFF2-40B4-BE49-F238E27FC236}">
                <a16:creationId xmlns:a16="http://schemas.microsoft.com/office/drawing/2014/main" id="{BA3A2263-6392-078E-15B1-A78971015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1350" y="1718528"/>
            <a:ext cx="7992764" cy="41481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EE75D-04D4-F18D-3FD4-63E98D393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54A21F-709F-2DC1-7DC9-1F643AC1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>
                <a:latin typeface="Univers Condensed"/>
              </a:rPr>
              <a:t>Deep Convolutional Neural Network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1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BDF0-AD9C-B5D6-8317-1E198218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4DE7C-2EBD-A0D1-D7ED-7B6E0115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0E9476-8929-C7C7-95BB-F40DEC483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5412947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Data collection of patients (1050 patients, which included 76 attributes. The 14 most relevant attributes was used for the model )</a:t>
            </a:r>
          </a:p>
          <a:p>
            <a:r>
              <a:rPr lang="en-US"/>
              <a:t>Missing values were filled in or removed from the data</a:t>
            </a:r>
          </a:p>
          <a:p>
            <a:r>
              <a:rPr lang="en-US"/>
              <a:t>80% percent of the data was used for training the DCNN algorithm and the 20% was used for testing the model.</a:t>
            </a:r>
          </a:p>
          <a:p>
            <a:r>
              <a:rPr lang="en-US"/>
              <a:t>​DCNN algorithm output the result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7" name="Picture 6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8F62B414-D569-2FD1-DE2E-F2907B76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651" y="920151"/>
            <a:ext cx="5010967" cy="502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8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BFF46-4427-E241-4C0F-976802E2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/>
              <a:t>Heart disease detection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913E52-4B3A-506F-1188-9CFDDFA40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5971541"/>
              </p:ext>
            </p:extLst>
          </p:nvPr>
        </p:nvGraphicFramePr>
        <p:xfrm>
          <a:off x="1349383" y="2065256"/>
          <a:ext cx="9393219" cy="37200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6607">
                  <a:extLst>
                    <a:ext uri="{9D8B030D-6E8A-4147-A177-3AD203B41FA5}">
                      <a16:colId xmlns:a16="http://schemas.microsoft.com/office/drawing/2014/main" val="1952831731"/>
                    </a:ext>
                  </a:extLst>
                </a:gridCol>
                <a:gridCol w="1713742">
                  <a:extLst>
                    <a:ext uri="{9D8B030D-6E8A-4147-A177-3AD203B41FA5}">
                      <a16:colId xmlns:a16="http://schemas.microsoft.com/office/drawing/2014/main" val="906091939"/>
                    </a:ext>
                  </a:extLst>
                </a:gridCol>
                <a:gridCol w="1107485">
                  <a:extLst>
                    <a:ext uri="{9D8B030D-6E8A-4147-A177-3AD203B41FA5}">
                      <a16:colId xmlns:a16="http://schemas.microsoft.com/office/drawing/2014/main" val="74331824"/>
                    </a:ext>
                  </a:extLst>
                </a:gridCol>
                <a:gridCol w="3602588">
                  <a:extLst>
                    <a:ext uri="{9D8B030D-6E8A-4147-A177-3AD203B41FA5}">
                      <a16:colId xmlns:a16="http://schemas.microsoft.com/office/drawing/2014/main" val="3218711366"/>
                    </a:ext>
                  </a:extLst>
                </a:gridCol>
                <a:gridCol w="2412797">
                  <a:extLst>
                    <a:ext uri="{9D8B030D-6E8A-4147-A177-3AD203B41FA5}">
                      <a16:colId xmlns:a16="http://schemas.microsoft.com/office/drawing/2014/main" val="948637836"/>
                    </a:ext>
                  </a:extLst>
                </a:gridCol>
              </a:tblGrid>
              <a:tr h="24745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>
                          <a:effectLst/>
                        </a:rPr>
                        <a:t>Sr No.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>
                          <a:effectLst/>
                        </a:rPr>
                        <a:t>Attributes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>
                          <a:effectLst/>
                        </a:rPr>
                        <a:t>Representation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>
                          <a:effectLst/>
                        </a:rPr>
                        <a:t>Description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>
                          <a:effectLst/>
                        </a:rPr>
                        <a:t>Type</a:t>
                      </a:r>
                    </a:p>
                  </a:txBody>
                  <a:tcPr marL="11829" marR="11829" marT="11829" marB="11829"/>
                </a:tc>
                <a:extLst>
                  <a:ext uri="{0D108BD9-81ED-4DB2-BD59-A6C34878D82A}">
                    <a16:rowId xmlns:a16="http://schemas.microsoft.com/office/drawing/2014/main" val="1120260335"/>
                  </a:ext>
                </a:extLst>
              </a:tr>
              <a:tr h="24745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1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Age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age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Age in years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Integer</a:t>
                      </a:r>
                    </a:p>
                  </a:txBody>
                  <a:tcPr marL="11829" marR="11829" marT="11829" marB="11829"/>
                </a:tc>
                <a:extLst>
                  <a:ext uri="{0D108BD9-81ED-4DB2-BD59-A6C34878D82A}">
                    <a16:rowId xmlns:a16="http://schemas.microsoft.com/office/drawing/2014/main" val="3763505331"/>
                  </a:ext>
                </a:extLst>
              </a:tr>
              <a:tr h="24745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2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Gender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sex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Male and female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Binary(1 for male and 0 for female)</a:t>
                      </a:r>
                    </a:p>
                  </a:txBody>
                  <a:tcPr marL="11829" marR="11829" marT="11829" marB="11829"/>
                </a:tc>
                <a:extLst>
                  <a:ext uri="{0D108BD9-81ED-4DB2-BD59-A6C34878D82A}">
                    <a16:rowId xmlns:a16="http://schemas.microsoft.com/office/drawing/2014/main" val="3248400027"/>
                  </a:ext>
                </a:extLst>
              </a:tr>
              <a:tr h="24745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3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Chest pain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cp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Four types of chest pain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Categorical</a:t>
                      </a:r>
                    </a:p>
                  </a:txBody>
                  <a:tcPr marL="11829" marR="11829" marT="11829" marB="11829"/>
                </a:tc>
                <a:extLst>
                  <a:ext uri="{0D108BD9-81ED-4DB2-BD59-A6C34878D82A}">
                    <a16:rowId xmlns:a16="http://schemas.microsoft.com/office/drawing/2014/main" val="1442313039"/>
                  </a:ext>
                </a:extLst>
              </a:tr>
              <a:tr h="24745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4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Cholesterol level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Chol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Measure of cholesterol in mg/dl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Integer</a:t>
                      </a:r>
                    </a:p>
                  </a:txBody>
                  <a:tcPr marL="11829" marR="11829" marT="11829" marB="11829"/>
                </a:tc>
                <a:extLst>
                  <a:ext uri="{0D108BD9-81ED-4DB2-BD59-A6C34878D82A}">
                    <a16:rowId xmlns:a16="http://schemas.microsoft.com/office/drawing/2014/main" val="423089431"/>
                  </a:ext>
                </a:extLst>
              </a:tr>
              <a:tr h="24745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5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Resting blood pressure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trestbps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Blood pressure when the body is in a state of rest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Integer</a:t>
                      </a:r>
                    </a:p>
                  </a:txBody>
                  <a:tcPr marL="11829" marR="11829" marT="11829" marB="11829"/>
                </a:tc>
                <a:extLst>
                  <a:ext uri="{0D108BD9-81ED-4DB2-BD59-A6C34878D82A}">
                    <a16:rowId xmlns:a16="http://schemas.microsoft.com/office/drawing/2014/main" val="1485734549"/>
                  </a:ext>
                </a:extLst>
              </a:tr>
              <a:tr h="24745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6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Fasting blood sugar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fbs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Blood sugar level while fasting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Binary (1 for true and 0 for false)</a:t>
                      </a:r>
                    </a:p>
                  </a:txBody>
                  <a:tcPr marL="11829" marR="11829" marT="11829" marB="11829"/>
                </a:tc>
                <a:extLst>
                  <a:ext uri="{0D108BD9-81ED-4DB2-BD59-A6C34878D82A}">
                    <a16:rowId xmlns:a16="http://schemas.microsoft.com/office/drawing/2014/main" val="1579591629"/>
                  </a:ext>
                </a:extLst>
              </a:tr>
              <a:tr h="24745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7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err="1">
                          <a:effectLst/>
                        </a:rPr>
                        <a:t>MaxHR</a:t>
                      </a:r>
                      <a:endParaRPr lang="en-IN" sz="1200">
                        <a:effectLst/>
                      </a:endParaRP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thalach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Maximal heart rate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Integer</a:t>
                      </a:r>
                    </a:p>
                  </a:txBody>
                  <a:tcPr marL="11829" marR="11829" marT="11829" marB="11829"/>
                </a:tc>
                <a:extLst>
                  <a:ext uri="{0D108BD9-81ED-4DB2-BD59-A6C34878D82A}">
                    <a16:rowId xmlns:a16="http://schemas.microsoft.com/office/drawing/2014/main" val="8972595"/>
                  </a:ext>
                </a:extLst>
              </a:tr>
              <a:tr h="24745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8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Rest ECG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restecg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Resting electrocardiograph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categorical</a:t>
                      </a:r>
                    </a:p>
                  </a:txBody>
                  <a:tcPr marL="11829" marR="11829" marT="11829" marB="11829"/>
                </a:tc>
                <a:extLst>
                  <a:ext uri="{0D108BD9-81ED-4DB2-BD59-A6C34878D82A}">
                    <a16:rowId xmlns:a16="http://schemas.microsoft.com/office/drawing/2014/main" val="1506174917"/>
                  </a:ext>
                </a:extLst>
              </a:tr>
              <a:tr h="24745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9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Exercise-induced angina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exang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Exercise-induced angina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Binary (1 for yes and 0 for no)</a:t>
                      </a:r>
                    </a:p>
                  </a:txBody>
                  <a:tcPr marL="11829" marR="11829" marT="11829" marB="11829"/>
                </a:tc>
                <a:extLst>
                  <a:ext uri="{0D108BD9-81ED-4DB2-BD59-A6C34878D82A}">
                    <a16:rowId xmlns:a16="http://schemas.microsoft.com/office/drawing/2014/main" val="984455057"/>
                  </a:ext>
                </a:extLst>
              </a:tr>
              <a:tr h="25576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10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Old peak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err="1">
                          <a:effectLst/>
                        </a:rPr>
                        <a:t>oldpeak</a:t>
                      </a:r>
                      <a:endParaRPr lang="en-IN" sz="1200">
                        <a:effectLst/>
                      </a:endParaRP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ST depression brought by exercise comparative to rest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Continuous</a:t>
                      </a:r>
                    </a:p>
                  </a:txBody>
                  <a:tcPr marL="11829" marR="11829" marT="11829" marB="11829"/>
                </a:tc>
                <a:extLst>
                  <a:ext uri="{0D108BD9-81ED-4DB2-BD59-A6C34878D82A}">
                    <a16:rowId xmlns:a16="http://schemas.microsoft.com/office/drawing/2014/main" val="3564831799"/>
                  </a:ext>
                </a:extLst>
              </a:tr>
              <a:tr h="24745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11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Slope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slope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Slope of exercise peak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Discrete</a:t>
                      </a:r>
                    </a:p>
                  </a:txBody>
                  <a:tcPr marL="11829" marR="11829" marT="11829" marB="11829"/>
                </a:tc>
                <a:extLst>
                  <a:ext uri="{0D108BD9-81ED-4DB2-BD59-A6C34878D82A}">
                    <a16:rowId xmlns:a16="http://schemas.microsoft.com/office/drawing/2014/main" val="3426866005"/>
                  </a:ext>
                </a:extLst>
              </a:tr>
              <a:tr h="24745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12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Vessels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ca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No. of major vessels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Continuous</a:t>
                      </a:r>
                    </a:p>
                  </a:txBody>
                  <a:tcPr marL="11829" marR="11829" marT="11829" marB="11829"/>
                </a:tc>
                <a:extLst>
                  <a:ext uri="{0D108BD9-81ED-4DB2-BD59-A6C34878D82A}">
                    <a16:rowId xmlns:a16="http://schemas.microsoft.com/office/drawing/2014/main" val="1550211674"/>
                  </a:ext>
                </a:extLst>
              </a:tr>
              <a:tr h="24745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13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Thalassemia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thal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Normal, fixed, and reversible defects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discrete</a:t>
                      </a:r>
                    </a:p>
                  </a:txBody>
                  <a:tcPr marL="11829" marR="11829" marT="11829" marB="11829"/>
                </a:tc>
                <a:extLst>
                  <a:ext uri="{0D108BD9-81ED-4DB2-BD59-A6C34878D82A}">
                    <a16:rowId xmlns:a16="http://schemas.microsoft.com/office/drawing/2014/main" val="3220278769"/>
                  </a:ext>
                </a:extLst>
              </a:tr>
              <a:tr h="24745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solidFill>
                            <a:srgbClr val="A40B08"/>
                          </a:solidFill>
                          <a:effectLst/>
                        </a:rPr>
                        <a:t>14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solidFill>
                            <a:srgbClr val="A40B08"/>
                          </a:solidFill>
                          <a:effectLst/>
                        </a:rPr>
                        <a:t>Heart disease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solidFill>
                            <a:srgbClr val="A40B08"/>
                          </a:solidFill>
                          <a:effectLst/>
                        </a:rPr>
                        <a:t>target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solidFill>
                            <a:srgbClr val="A40B08"/>
                          </a:solidFill>
                          <a:effectLst/>
                        </a:rPr>
                        <a:t>Predicted attribute</a:t>
                      </a:r>
                    </a:p>
                  </a:txBody>
                  <a:tcPr marL="11829" marR="11829" marT="11829" marB="11829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solidFill>
                            <a:srgbClr val="A40B08"/>
                          </a:solidFill>
                          <a:effectLst/>
                        </a:rPr>
                        <a:t>Binary</a:t>
                      </a:r>
                    </a:p>
                  </a:txBody>
                  <a:tcPr marL="11829" marR="11829" marT="11829" marB="11829"/>
                </a:tc>
                <a:extLst>
                  <a:ext uri="{0D108BD9-81ED-4DB2-BD59-A6C34878D82A}">
                    <a16:rowId xmlns:a16="http://schemas.microsoft.com/office/drawing/2014/main" val="231479537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20838-F9E1-3F64-1B4D-5FCB0907B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7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CAEF-757F-291D-7745-F5900590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16B6B-1ED0-7ACC-149D-7A80ED7A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9EE4B05-B58E-C59D-255C-B1DC98C53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anose="020B0604020202020204" pitchFamily="34" charset="0"/>
              <a:buChar char="-"/>
            </a:pPr>
            <a:r>
              <a:rPr lang="en-US"/>
              <a:t>  Accuracy: ratio of the correct precision to the total precisions</a:t>
            </a:r>
          </a:p>
          <a:p>
            <a:pPr marL="0" indent="0" algn="ctr">
              <a:buNone/>
            </a:pPr>
            <a:r>
              <a:rPr lang="en-US"/>
              <a:t>Accuracy=TP/(TP+TN+FN+FP)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/>
              <a:t>  Precision: ratio of the correct predictions to the total number of inputs</a:t>
            </a:r>
          </a:p>
          <a:p>
            <a:pPr marL="0" indent="0" algn="ctr">
              <a:buNone/>
            </a:pPr>
            <a:r>
              <a:rPr lang="en-US"/>
              <a:t>Precision=TP/(TP+FP)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/>
              <a:t>Recall: ratio of correct class prediction to the total number of inputs of the class</a:t>
            </a:r>
          </a:p>
          <a:p>
            <a:pPr marL="0" indent="0" algn="ctr">
              <a:buNone/>
            </a:pPr>
            <a:r>
              <a:rPr lang="en-US"/>
              <a:t>Recall=TP/(TP+FN)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/>
              <a:t>F1-Score: The combination of precession and recall</a:t>
            </a:r>
          </a:p>
          <a:p>
            <a:pPr marL="0" indent="0" algn="ctr">
              <a:buNone/>
            </a:pPr>
            <a:r>
              <a:rPr lang="en-US"/>
              <a:t>F1-Score = 2 * (Precision * Recall)/(Precision + Recall)</a:t>
            </a:r>
          </a:p>
        </p:txBody>
      </p:sp>
    </p:spTree>
    <p:extLst>
      <p:ext uri="{BB962C8B-B14F-4D97-AF65-F5344CB8AC3E}">
        <p14:creationId xmlns:p14="http://schemas.microsoft.com/office/powerpoint/2010/main" val="1540235470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1240</Words>
  <Application>Microsoft Macintosh PowerPoint</Application>
  <PresentationFormat>Widescreen</PresentationFormat>
  <Paragraphs>252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Calisto MT</vt:lpstr>
      <vt:lpstr>Helvetica</vt:lpstr>
      <vt:lpstr>Source Sans Pro Web</vt:lpstr>
      <vt:lpstr>Univers Condensed</vt:lpstr>
      <vt:lpstr>ChronicleVTI</vt:lpstr>
      <vt:lpstr>Disease detection using DCNN</vt:lpstr>
      <vt:lpstr>Agenda</vt:lpstr>
      <vt:lpstr>The paper</vt:lpstr>
      <vt:lpstr>Importance of ML in Healthcare</vt:lpstr>
      <vt:lpstr>Deep Convolutional Neural Network  </vt:lpstr>
      <vt:lpstr>Deep Convolutional Neural Network </vt:lpstr>
      <vt:lpstr>Process</vt:lpstr>
      <vt:lpstr>Heart disease detection</vt:lpstr>
      <vt:lpstr>Calculations</vt:lpstr>
      <vt:lpstr>Results of the paper</vt:lpstr>
      <vt:lpstr>Data Abnormality</vt:lpstr>
      <vt:lpstr>Model Architecture</vt:lpstr>
      <vt:lpstr>BMK – Architecture</vt:lpstr>
      <vt:lpstr>Accuracy Curve (Author’s approach)</vt:lpstr>
      <vt:lpstr>Accuracy Curve</vt:lpstr>
      <vt:lpstr>Loss Curve (Author’s approach)</vt:lpstr>
      <vt:lpstr>Loss Curve</vt:lpstr>
      <vt:lpstr>Confusion matrix</vt:lpstr>
      <vt:lpstr>Confusion matrix</vt:lpstr>
      <vt:lpstr>ROC Curve (Author’s approach)</vt:lpstr>
      <vt:lpstr>ROC Curve</vt:lpstr>
      <vt:lpstr>Exploring IMAGE-Based Classification USING CNN</vt:lpstr>
      <vt:lpstr>MRI-based brain tumor detection using convolutional deep learning methods and chosen machine learning techniques</vt:lpstr>
      <vt:lpstr>MODEL Architecture (2D CNN RPM Model)</vt:lpstr>
      <vt:lpstr>Results (Author):</vt:lpstr>
      <vt:lpstr>ConFusion Matrix and ACCURacy Curves</vt:lpstr>
      <vt:lpstr>Introducing Class Weights   </vt:lpstr>
      <vt:lpstr>ReDucing Model ComplexITy (Reducing Overfitting)</vt:lpstr>
      <vt:lpstr>Using 1D CNN (BMK MODEL) on MRI Images</vt:lpstr>
      <vt:lpstr>Limitations (Computational) </vt:lpstr>
      <vt:lpstr>FUTURE WORK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Pratik Bhanuse</dc:creator>
  <cp:lastModifiedBy>Pratik Bhanuse</cp:lastModifiedBy>
  <cp:revision>2</cp:revision>
  <dcterms:created xsi:type="dcterms:W3CDTF">2025-03-30T17:07:48Z</dcterms:created>
  <dcterms:modified xsi:type="dcterms:W3CDTF">2025-04-04T14:40:16Z</dcterms:modified>
</cp:coreProperties>
</file>